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7" r:id="rId1"/>
  </p:sldMasterIdLst>
  <p:notesMasterIdLst>
    <p:notesMasterId r:id="rId14"/>
  </p:notesMasterIdLst>
  <p:sldIdLst>
    <p:sldId id="312" r:id="rId2"/>
    <p:sldId id="361" r:id="rId3"/>
    <p:sldId id="363" r:id="rId4"/>
    <p:sldId id="362" r:id="rId5"/>
    <p:sldId id="364" r:id="rId6"/>
    <p:sldId id="365" r:id="rId7"/>
    <p:sldId id="366" r:id="rId8"/>
    <p:sldId id="367" r:id="rId9"/>
    <p:sldId id="369" r:id="rId10"/>
    <p:sldId id="368" r:id="rId11"/>
    <p:sldId id="350" r:id="rId12"/>
    <p:sldId id="3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C834C-C652-4BCB-A7E5-F2C40242C83C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49B04-0D35-49F1-B92D-272565DC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4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6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1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8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8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1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5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1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6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8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7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2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964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24" y="51759"/>
            <a:ext cx="8600836" cy="62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.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7" y="439404"/>
            <a:ext cx="11381486" cy="585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34184" y="5763248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C00000"/>
                </a:solidFill>
              </a:rPr>
              <a:t>18</a:t>
            </a:r>
            <a:r>
              <a:rPr lang="en-US" dirty="0">
                <a:solidFill>
                  <a:srgbClr val="C00000"/>
                </a:solidFill>
              </a:rPr>
              <a:t>F-FDG PET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8994" y="5763248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FF0000"/>
                </a:solidFill>
              </a:rPr>
              <a:t>68</a:t>
            </a:r>
            <a:r>
              <a:rPr lang="en-US" dirty="0">
                <a:solidFill>
                  <a:srgbClr val="FF0000"/>
                </a:solidFill>
              </a:rPr>
              <a:t>Ga-PSMA PET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79" y="6383547"/>
            <a:ext cx="131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PRRT issues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213" y="889323"/>
            <a:ext cx="10491975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3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 &amp; research topics </a:t>
            </a:r>
            <a:r>
              <a:rPr lang="en-US" sz="3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t-NEPC</a:t>
            </a:r>
          </a:p>
          <a:p>
            <a:endParaRPr lang="en-US" sz="3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diagnostic algorithm     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prevention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therapy </a:t>
            </a:r>
            <a:endParaRPr lang="en-US" sz="3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" y="129396"/>
            <a:ext cx="12074312" cy="66085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3743" y="129396"/>
            <a:ext cx="8534400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hope we can cure all cancers one day …</a:t>
            </a:r>
          </a:p>
        </p:txBody>
      </p:sp>
    </p:spTree>
    <p:extLst>
      <p:ext uri="{BB962C8B-B14F-4D97-AF65-F5344CB8AC3E}">
        <p14:creationId xmlns:p14="http://schemas.microsoft.com/office/powerpoint/2010/main" val="36784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9943" y="1723831"/>
            <a:ext cx="8796069" cy="21698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>
            <a:spAutoFit/>
          </a:bodyPr>
          <a:lstStyle/>
          <a:p>
            <a:r>
              <a:rPr lang="en-US" sz="4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Molecular Imaging in Neuroendocrine Differentiation</a:t>
            </a:r>
          </a:p>
          <a:p>
            <a:r>
              <a:rPr lang="en-US" sz="4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of Prostate Cancer</a:t>
            </a:r>
            <a:endParaRPr lang="en-US" sz="4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6344" y="5676181"/>
            <a:ext cx="5719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 Narrow" panose="020B0606020202030204" pitchFamily="34" charset="0"/>
              </a:rPr>
              <a:t>GhasemAli Divband, MD, IBNM</a:t>
            </a:r>
            <a:r>
              <a:rPr lang="en-US" sz="2500" dirty="0" smtClean="0"/>
              <a:t>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Nov.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383" y="1371594"/>
            <a:ext cx="1052422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Neuroendocrine Prostate Cancer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arise de novo,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large majority of cases occur in patients with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CRPC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have been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treated with hormonal therapy and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taxane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-based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chemotherapy. Clinically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7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t-NEPC</a:t>
            </a:r>
            <a:r>
              <a:rPr lang="en-US" sz="27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extremely aggressive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malignancy that is resistant to current therapies used in the context of advanced prostate adenocarcinoma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 addition, </a:t>
            </a:r>
            <a:r>
              <a:rPr lang="en-US" sz="27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t-NEPC</a:t>
            </a:r>
            <a:r>
              <a:rPr lang="en-US" sz="27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displays high proliferative rates and tumor dissemination can occur quite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rapidly. Unlike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CRPC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which tends to produce osseous metastases,</a:t>
            </a:r>
            <a:r>
              <a:rPr lang="en-US" sz="27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t-NEPC</a:t>
            </a:r>
            <a:r>
              <a:rPr lang="en-US" sz="27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typically disseminates to visceral organs such as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lung and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liver.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832" y="501134"/>
            <a:ext cx="11383566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Treatment-emergent Neuroendocrine Prostate Cancer (t-NEPC)</a:t>
            </a:r>
            <a:endParaRPr lang="en-US" sz="29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0986" y="414393"/>
            <a:ext cx="10094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8136" y="416043"/>
            <a:ext cx="104379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IHC profile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t-NEPC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includes the expression of neuroendocrine markers such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(SYP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CHGA)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NSE), as well as absent AR and PSA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expression. Once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considered a very rare occurrence,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t-NEPC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become an increasingly recognized clinical problem.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Recent evidence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indicates that approximately one out of six patients with progressive hormone-resistant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NEPC.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keeping with this evidence, autopsy studies have shown that neuroendocrine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foci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be present in about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10–20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 of CRPC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Given the extensive targeting of AR pathway and testosterone metabolism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recently developed drugs,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incidence of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t-NEPC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expected to rise significantly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near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future.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Unfortunately,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t-NEPC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currently difficult to diagnose because it often arises in patients with multiple metastases,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 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usually discourages clinicians from performing biopsies.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result, the incidence of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t-NEPC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usually underestimated and patients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undiagnosed </a:t>
            </a:r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t-NEPC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treated unnecessarily with the same regimen as patients with AR-positive prostate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adenocarcinoma, 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success.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3" y="1009290"/>
            <a:ext cx="9698174" cy="5317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309" y="414394"/>
            <a:ext cx="1159677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mechanisms involved in neuroendocrine prostate cancer pathogenesis</a:t>
            </a:r>
            <a:endParaRPr lang="en-US" sz="23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2331" y="682288"/>
            <a:ext cx="502733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&amp; diagnosis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7105" y="2303253"/>
            <a:ext cx="80139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 </a:t>
            </a:r>
            <a:r>
              <a:rPr lang="en-US" sz="3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 of metastatic tissues</a:t>
            </a:r>
            <a:endParaRPr lang="en-US" sz="3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715" y="6003855"/>
            <a:ext cx="11121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particular, rapidly progressing lesions without a proportional PSA rise, in patients exposed to hormonal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  <a:r>
              <a:rPr lang="fa-I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prompt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BX.             BX should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also be considered in CRPC patients with visceral metastases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 NEPC-associated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paraneoplastic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syndromes.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Finally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clinicians should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BX in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context of elevated serum markers such as CHGA and NSE.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857" y="612800"/>
            <a:ext cx="107197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Molecular </a:t>
            </a:r>
            <a:r>
              <a:rPr lang="en-US" sz="2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in </a:t>
            </a:r>
            <a:r>
              <a:rPr lang="en-US" sz="2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Neuroendocrine Differentiation</a:t>
            </a:r>
          </a:p>
          <a:p>
            <a:endParaRPr lang="en-US" sz="2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of </a:t>
            </a:r>
            <a:r>
              <a:rPr lang="en-US" sz="2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Prostate </a:t>
            </a:r>
            <a:r>
              <a:rPr lang="en-US" sz="29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en-US" sz="29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347" y="2777706"/>
            <a:ext cx="948905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z="2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Ga-PSMA PET/CT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F-FDG PET/CT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z="2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Ga-SSTR PET/CT (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DOTATATE, DOTANOC, DOTATAOC</a:t>
            </a:r>
            <a:r>
              <a:rPr lang="en-US" sz="2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50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65" y="450037"/>
            <a:ext cx="2749364" cy="5857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80" y="450037"/>
            <a:ext cx="2749364" cy="5856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5870" y="5948271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68</a:t>
            </a:r>
            <a:r>
              <a:rPr lang="en-US" dirty="0" smtClean="0">
                <a:solidFill>
                  <a:srgbClr val="FF0000"/>
                </a:solidFill>
              </a:rPr>
              <a:t>Ga-PSMA PET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0334" y="5937309"/>
            <a:ext cx="2082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</a:rPr>
              <a:t>68</a:t>
            </a:r>
            <a:r>
              <a:rPr lang="en-US" dirty="0" smtClean="0">
                <a:solidFill>
                  <a:srgbClr val="C00000"/>
                </a:solidFill>
              </a:rPr>
              <a:t>Ga-DOTANOC </a:t>
            </a:r>
            <a:r>
              <a:rPr lang="en-US" dirty="0">
                <a:solidFill>
                  <a:srgbClr val="C00000"/>
                </a:solidFill>
              </a:rPr>
              <a:t>PET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13" y="431953"/>
            <a:ext cx="8360466" cy="56066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7463" y="5636221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FF0000"/>
                </a:solidFill>
              </a:rPr>
              <a:t>68</a:t>
            </a:r>
            <a:r>
              <a:rPr lang="en-US" dirty="0">
                <a:solidFill>
                  <a:srgbClr val="FF0000"/>
                </a:solidFill>
              </a:rPr>
              <a:t>Ga-PSMA PET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1303" y="5636221"/>
            <a:ext cx="1580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</a:rPr>
              <a:t>68</a:t>
            </a:r>
            <a:r>
              <a:rPr lang="en-US" dirty="0" smtClean="0">
                <a:solidFill>
                  <a:srgbClr val="C00000"/>
                </a:solidFill>
              </a:rPr>
              <a:t>Ga-DOTA </a:t>
            </a:r>
            <a:r>
              <a:rPr lang="en-US" dirty="0">
                <a:solidFill>
                  <a:srgbClr val="C00000"/>
                </a:solidFill>
              </a:rPr>
              <a:t>PET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9507" y="5636221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C00000"/>
                </a:solidFill>
              </a:rPr>
              <a:t>18</a:t>
            </a:r>
            <a:r>
              <a:rPr lang="en-US" dirty="0">
                <a:solidFill>
                  <a:srgbClr val="C00000"/>
                </a:solidFill>
              </a:rPr>
              <a:t>F-FDG </a:t>
            </a:r>
            <a:r>
              <a:rPr lang="en-US" dirty="0" smtClean="0">
                <a:solidFill>
                  <a:srgbClr val="C00000"/>
                </a:solidFill>
              </a:rPr>
              <a:t>PET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1666</TotalTime>
  <Words>438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Sanaz</dc:creator>
  <cp:lastModifiedBy>UserPc</cp:lastModifiedBy>
  <cp:revision>146</cp:revision>
  <dcterms:created xsi:type="dcterms:W3CDTF">2015-01-06T18:54:52Z</dcterms:created>
  <dcterms:modified xsi:type="dcterms:W3CDTF">2020-11-12T21:24:49Z</dcterms:modified>
</cp:coreProperties>
</file>